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8" r:id="rId5"/>
    <p:sldId id="291" r:id="rId6"/>
    <p:sldId id="321" r:id="rId7"/>
    <p:sldId id="288" r:id="rId8"/>
    <p:sldId id="289" r:id="rId9"/>
    <p:sldId id="322" r:id="rId10"/>
    <p:sldId id="324" r:id="rId11"/>
    <p:sldId id="325" r:id="rId12"/>
    <p:sldId id="328" r:id="rId13"/>
    <p:sldId id="329" r:id="rId14"/>
    <p:sldId id="326" r:id="rId15"/>
    <p:sldId id="330" r:id="rId16"/>
    <p:sldId id="332" r:id="rId17"/>
    <p:sldId id="334" r:id="rId18"/>
  </p:sldIdLst>
  <p:sldSz cx="9144000" cy="6858000" type="screen4x3"/>
  <p:notesSz cx="7010400" cy="92964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CB043"/>
    <a:srgbClr val="E7E8EA"/>
    <a:srgbClr val="FF6667"/>
    <a:srgbClr val="DE791D"/>
    <a:srgbClr val="98CBCC"/>
    <a:srgbClr val="0AAE83"/>
    <a:srgbClr val="F58220"/>
    <a:srgbClr val="00A0AE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22"/>
    <p:restoredTop sz="86395"/>
  </p:normalViewPr>
  <p:slideViewPr>
    <p:cSldViewPr snapToGrid="0">
      <p:cViewPr varScale="1">
        <p:scale>
          <a:sx n="102" d="100"/>
          <a:sy n="102" d="100"/>
        </p:scale>
        <p:origin x="192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44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016740-B75C-8B47-957E-DA86825BF794}" type="datetimeFigureOut">
              <a:rPr lang="en-US"/>
              <a:pPr>
                <a:defRPr/>
              </a:pPr>
              <a:t>3/11/21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429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44" y="8829429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F6A1F5-02C7-FF46-90C9-D15D76C79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3F5965-A204-F645-A64B-D6D08FE25058}" type="datetimeFigureOut">
              <a:rPr lang="en-US"/>
              <a:pPr>
                <a:defRPr/>
              </a:pPr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AA78CB-D1DD-4540-9ACA-558FD8429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1pPr>
    <a:lvl2pPr marL="9366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18891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28416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37941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476174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571409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666643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761878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9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9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300" y="-65088"/>
            <a:ext cx="9331325" cy="1914526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5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98CBCC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64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F6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E7E8EA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94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ound Diagonal Corner Rectangle 4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FCB043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rgbClr val="98C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ound Diagonal Corner Rectangle 4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00A0AE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6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300" y="-65087"/>
            <a:ext cx="9331325" cy="1930401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CADA10A5-F1A2-664C-B8F7-FB09FF0A0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rgbClr val="4D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ound Diagonal Corner Rectangle 4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E7E8EA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2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E7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ound Diagonal Corner Rectangle 4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4D4D4F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7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rgbClr val="0AA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ound Diagonal Corner Rectangle 4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E7E8EA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1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rgbClr val="FCB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ound Diagonal Corner Rectangle 4"/>
          <p:cNvSpPr/>
          <p:nvPr userDrawn="1"/>
        </p:nvSpPr>
        <p:spPr>
          <a:xfrm>
            <a:off x="266139" y="149418"/>
            <a:ext cx="8521931" cy="5939320"/>
          </a:xfrm>
          <a:prstGeom prst="round2DiagRect">
            <a:avLst/>
          </a:prstGeom>
          <a:solidFill>
            <a:srgbClr val="F58220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00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75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FCB0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2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F582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2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0AAE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2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4D4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FF6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300" y="-65087"/>
            <a:ext cx="9331325" cy="1962151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DF224F1C-52BD-8C47-A741-FA766EF60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7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10154" y="5984335"/>
            <a:ext cx="9612279" cy="941048"/>
          </a:xfrm>
          <a:prstGeom prst="rect">
            <a:avLst/>
          </a:prstGeom>
          <a:solidFill>
            <a:srgbClr val="98C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73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3EFD28-1638-4C56-B2D5-40BD8D5A9534}" type="datetimeFigureOut">
              <a:rPr lang="en-US" smtClean="0"/>
              <a:t>3/11/21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7032F4-1775-4CAC-B4CC-7B3094F8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300" y="-65088"/>
            <a:ext cx="9331325" cy="1914526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625A0FB5-D074-A643-9B86-370BD260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300" y="-65087"/>
            <a:ext cx="9331325" cy="1930401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4FE53C87-73AF-7E46-BE53-ACD80C4B9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7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300" y="-65087"/>
            <a:ext cx="9331325" cy="1930401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E69F3535-DD9C-7E4A-A1A8-CCB08DB0F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0B9406-C9A7-CC4C-8CCE-B7611779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495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14300" y="-65088"/>
            <a:ext cx="9331325" cy="1882776"/>
          </a:xfrm>
          <a:prstGeom prst="rect">
            <a:avLst/>
          </a:prstGeom>
          <a:solidFill>
            <a:srgbClr val="E7E8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FC02E3FD-9E7C-874E-ADDA-567D56B7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6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4D4D4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0C6FBDC9-C945-6644-9CA0-D20658BDA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6" y="6459539"/>
            <a:ext cx="3960813" cy="365125"/>
          </a:xfrm>
          <a:prstGeom prst="rect">
            <a:avLst/>
          </a:prstGeom>
        </p:spPr>
        <p:txBody>
          <a:bodyPr/>
          <a:lstStyle>
            <a:lvl1pPr algn="dist">
              <a:defRPr sz="900" dirty="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PORTLANDOREGON.GOV/TRANSPORTATION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3388" y="638016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F611283-5368-B64F-81F2-50BF922FA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7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78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19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 txBox="1">
            <a:spLocks/>
          </p:cNvSpPr>
          <p:nvPr/>
        </p:nvSpPr>
        <p:spPr bwMode="auto">
          <a:xfrm>
            <a:off x="438151" y="100771"/>
            <a:ext cx="8047037" cy="225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bg1"/>
                </a:solidFill>
                <a:latin typeface="Trebuchet MS" charset="0"/>
              </a:rPr>
              <a:t>Pedestrian Safety Enforcement Actions  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20612" y="2711450"/>
            <a:ext cx="6929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x-none" sz="1800" i="1">
                <a:solidFill>
                  <a:srgbClr val="4D4D4F"/>
                </a:solidFill>
                <a:latin typeface="Trebuchet MS" charset="0"/>
              </a:rPr>
              <a:t>Oregon Impact Training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064" y="5255488"/>
            <a:ext cx="3961605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Yvonne McNeil, Oregon Impact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7F4C1F-C5DC-E749-899D-39854B78352E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10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5" y="850901"/>
            <a:ext cx="84867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00A0AE"/>
                </a:solidFill>
                <a:latin typeface="Trebuchet MS" charset="0"/>
              </a:rPr>
              <a:t>Outreach to the Community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097861" y="1833849"/>
            <a:ext cx="580049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Notify Businesses in the Target Area</a:t>
            </a:r>
          </a:p>
          <a:p>
            <a:pPr lvl="0"/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1-2 days before the event, visit businesses, schools, organizations within 2-3 blocks of the PSE site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Notify them of the enforcement action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Encourage them to always stop for pedestrians at marked and unmarked crossings</a:t>
            </a:r>
          </a:p>
          <a:p>
            <a:pPr lvl="1" indent="0"/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Leave copies of the ODOT brochure “What you need to know about Oregon Crosswalk Laws”.</a:t>
            </a:r>
          </a:p>
          <a:p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 </a:t>
            </a:r>
          </a:p>
          <a:p>
            <a:pPr eaLnBrk="1" hangingPunct="1"/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9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A7D6EB0-B33C-8B4C-AE0C-A460D58C27EB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11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4" y="850901"/>
            <a:ext cx="89360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FCB043"/>
                </a:solidFill>
                <a:latin typeface="Trebuchet MS" charset="0"/>
              </a:rPr>
              <a:t>Managing the Media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3543" y="2540920"/>
            <a:ext cx="5638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Talking with the Press</a:t>
            </a:r>
          </a:p>
          <a:p>
            <a:pPr lvl="0" eaLnBrk="1" hangingPunct="1"/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Thank everyone that shows up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Get their business card for follow-up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Take a moment to answer their questions </a:t>
            </a: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Explain what you are doing</a:t>
            </a: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Describe why this location</a:t>
            </a: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Share how PSAs work</a:t>
            </a: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Provide information about OR crosswalk laws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780A86-F5AB-FF4B-A725-EBD58520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331"/>
            <a:ext cx="2764222" cy="44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AC273A-8477-474D-8378-BED01F1AFDB0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12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7965" y="850901"/>
            <a:ext cx="84867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F58220"/>
                </a:solidFill>
                <a:latin typeface="Trebuchet MS" charset="0"/>
              </a:rPr>
              <a:t>Conducting the PSE 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42732" y="2127275"/>
            <a:ext cx="59172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Set-Up 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15-30 min before the PSE, set out signs and cones.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Determine appropriate stepping out distance</a:t>
            </a:r>
          </a:p>
          <a:p>
            <a:pPr marL="0" lvl="1" indent="0" eaLnBrk="1" hangingPunct="1"/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0" indent="0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Conduct the PSE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Walker crosses back and forth in the crossing for the duration of the PSE</a:t>
            </a:r>
          </a:p>
          <a:p>
            <a:pPr lvl="0"/>
            <a:endParaRPr lang="en-US" sz="1800" dirty="0"/>
          </a:p>
          <a:p>
            <a:pPr lvl="0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Contingency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Have a back-up plan if your crew needs to leave for an emergency call or one of your officers is busy with a DUII, etc.</a:t>
            </a:r>
          </a:p>
        </p:txBody>
      </p:sp>
    </p:spTree>
    <p:extLst>
      <p:ext uri="{BB962C8B-B14F-4D97-AF65-F5344CB8AC3E}">
        <p14:creationId xmlns:p14="http://schemas.microsoft.com/office/powerpoint/2010/main" val="57126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977F43-0C32-6342-8146-073A7DD8C7A2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13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4" y="850901"/>
            <a:ext cx="878674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0AAE83"/>
                </a:solidFill>
                <a:latin typeface="Trebuchet MS" charset="0"/>
              </a:rPr>
              <a:t>Post Event Activities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59021" y="2163625"/>
            <a:ext cx="537443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Gather the Results 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Number of citations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Breakdown of violations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Number of warnings</a:t>
            </a:r>
          </a:p>
          <a:p>
            <a:pPr lvl="0"/>
            <a:endParaRPr lang="en-US" sz="1600">
              <a:solidFill>
                <a:schemeClr val="bg1"/>
              </a:solidFill>
            </a:endParaRPr>
          </a:p>
          <a:p>
            <a:pPr lvl="1" indent="0"/>
            <a:endParaRPr lang="en-US" sz="1800">
              <a:solidFill>
                <a:schemeClr val="bg1"/>
              </a:solidFill>
            </a:endParaRPr>
          </a:p>
          <a:p>
            <a:pPr lvl="0"/>
            <a:r>
              <a:rPr lang="en-US">
                <a:solidFill>
                  <a:schemeClr val="bg1"/>
                </a:solidFill>
              </a:rPr>
              <a:t>Disseminate the Results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Email to </a:t>
            </a:r>
            <a:r>
              <a:rPr lang="en-US" sz="1800">
                <a:solidFill>
                  <a:schemeClr val="bg1"/>
                </a:solidFill>
                <a:cs typeface="MS PGothic" charset="0"/>
              </a:rPr>
              <a:t>members of the media  (post media)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Email to </a:t>
            </a:r>
            <a:r>
              <a:rPr lang="en-US" sz="1800">
                <a:solidFill>
                  <a:schemeClr val="bg1"/>
                </a:solidFill>
                <a:cs typeface="MS PGothic" charset="0"/>
              </a:rPr>
              <a:t>others as requested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cs typeface="MS PGothic" charset="0"/>
              </a:rPr>
              <a:t>Post on a website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C</a:t>
            </a:r>
            <a:r>
              <a:rPr lang="en-US" sz="1800">
                <a:solidFill>
                  <a:schemeClr val="bg1"/>
                </a:solidFill>
                <a:cs typeface="MS PGothic" charset="0"/>
              </a:rPr>
              <a:t>omplete the required grant paperwork </a:t>
            </a:r>
          </a:p>
        </p:txBody>
      </p:sp>
    </p:spTree>
    <p:extLst>
      <p:ext uri="{BB962C8B-B14F-4D97-AF65-F5344CB8AC3E}">
        <p14:creationId xmlns:p14="http://schemas.microsoft.com/office/powerpoint/2010/main" val="9788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CCA899-12E1-494F-9E94-017E8840CB22}"/>
              </a:ext>
            </a:extLst>
          </p:cNvPr>
          <p:cNvSpPr/>
          <p:nvPr/>
        </p:nvSpPr>
        <p:spPr>
          <a:xfrm>
            <a:off x="6231809" y="4414737"/>
            <a:ext cx="2793715" cy="421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Badge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6D147-B8C7-2747-9CE0-9AD4578C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9" y="184717"/>
            <a:ext cx="6713926" cy="39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4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900">
              <a:solidFill>
                <a:srgbClr val="4D4D4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D3A2B07-C37E-2F48-AD01-2C7C19B92CEE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2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5" y="850901"/>
            <a:ext cx="84867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F58220"/>
                </a:solidFill>
                <a:latin typeface="Trebuchet MS" charset="0"/>
              </a:rPr>
              <a:t>Introduction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963988" y="2658627"/>
            <a:ext cx="5638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x-none">
                <a:solidFill>
                  <a:schemeClr val="bg1"/>
                </a:solidFill>
                <a:latin typeface="Trebuchet MS" charset="0"/>
                <a:cs typeface="Trebuchet MS" charset="0"/>
              </a:rPr>
              <a:t>PSE Grant Funds have made a difference in Oregon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184 additional OT shifts in 2020</a:t>
            </a:r>
            <a:endParaRPr lang="x-none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116</a:t>
            </a:r>
            <a:r>
              <a:rPr lang="x-none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 citations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258</a:t>
            </a:r>
            <a:r>
              <a:rPr lang="x-none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 warnings</a:t>
            </a:r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eaLnBrk="1" hangingPunct="1"/>
            <a:endParaRPr lang="en-US" sz="1200" dirty="0">
              <a:solidFill>
                <a:schemeClr val="bg1"/>
              </a:solidFill>
              <a:latin typeface="Trebuchet MS" charset="0"/>
            </a:endParaRPr>
          </a:p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Trebuchet MS" charset="0"/>
              </a:rPr>
              <a:t>406 other citations and 460 other warnings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x-none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900">
              <a:solidFill>
                <a:srgbClr val="4D4D4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7F4C1F-C5DC-E749-899D-39854B78352E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3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5" y="850901"/>
            <a:ext cx="84867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00A0AE"/>
                </a:solidFill>
                <a:latin typeface="Trebuchet MS" charset="0"/>
              </a:rPr>
              <a:t>Purpose of PSE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07093" y="2040514"/>
            <a:ext cx="6036907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Education, Education, Education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Increase understanding of Oregon crosswalk laws</a:t>
            </a: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Communicate to the public that pedestrians have the right of way at all intersections</a:t>
            </a: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Remind drivers to stop and stay stopped for pedestrians lane +1 (lane +6’ when turning at a traffic controlled intersection)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Stop traffic violations</a:t>
            </a:r>
          </a:p>
          <a:p>
            <a:pPr lvl="0" eaLnBrk="1" hangingPunct="1"/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 eaLnBrk="1" hangingPunct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Citations and warnings</a:t>
            </a:r>
          </a:p>
          <a:p>
            <a:pPr eaLnBrk="1" hangingPunct="1"/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7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A7D6EB0-B33C-8B4C-AE0C-A460D58C27EB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4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4" y="850901"/>
            <a:ext cx="89360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FCB043"/>
                </a:solidFill>
                <a:latin typeface="Trebuchet MS" charset="0"/>
              </a:rPr>
              <a:t>Selecting the Walker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2" y="2009076"/>
            <a:ext cx="559836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Position within the community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Staff member (City, Police, etc.)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Volunteer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Personality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Cautious and focused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Thoughtful in their actions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Willing to step in front of oncoming vehicles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Walk rain or shine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Attire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Visible clothing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5A9E6-0579-DB43-A075-D6688D935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841"/>
            <a:ext cx="2732690" cy="4414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AC273A-8477-474D-8378-BED01F1AFDB0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5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7965" y="850901"/>
            <a:ext cx="84867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F58220"/>
                </a:solidFill>
                <a:latin typeface="Trebuchet MS" charset="0"/>
              </a:rPr>
              <a:t>Training the Walker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42732" y="2248573"/>
            <a:ext cx="5917293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rebuchet MS" charset="0"/>
                <a:cs typeface="Trebuchet MS" charset="0"/>
              </a:rPr>
              <a:t>On-site training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Focus only on walking and your safety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Minimize distractions (no talking, no gestures)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Be visible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Allow drivers adequate time &amp; distance to stop (OR law)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Approach the intersection as a walker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AC273A-8477-474D-8378-BED01F1AFDB0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6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7965" y="850901"/>
            <a:ext cx="84867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F58220"/>
                </a:solidFill>
                <a:latin typeface="Trebuchet MS" charset="0"/>
              </a:rPr>
              <a:t>Training the Walker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657601" y="2099965"/>
            <a:ext cx="5259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Act as if you want to cross, accentuate your movements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Make eye contact with drivers</a:t>
            </a:r>
          </a:p>
          <a:p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Never take your eyes off oncoming 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“Have an out”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Be aware of the secondary threat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Walk past the intersection, pause, cross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Trebuchet MS" charset="0"/>
                <a:cs typeface="Trebuchet MS" charset="0"/>
              </a:rPr>
              <a:t>Keep traffic flowing as best you can</a:t>
            </a:r>
            <a:endParaRPr lang="en-US" sz="1600">
              <a:solidFill>
                <a:schemeClr val="bg1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0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977F43-0C32-6342-8146-073A7DD8C7A2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7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4" y="850901"/>
            <a:ext cx="878674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0AAE83"/>
                </a:solidFill>
                <a:latin typeface="Trebuchet MS" charset="0"/>
              </a:rPr>
              <a:t>Site Selection Considerations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123018" y="2028662"/>
            <a:ext cx="6020983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Keep a log of possible sites for next year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Community members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City Traffic Engineers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Your department</a:t>
            </a: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Consider locations that are priorities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Pedestrian fatalities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Transportation priorities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Locations with significant pedestrian generators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Bus/transit stops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Retail outlets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Restaurants, coffee shops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Community centers, parks, libraries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Schools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36888"/>
            <a:ext cx="2827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977F43-0C32-6342-8146-073A7DD8C7A2}" type="slidenum">
              <a:rPr lang="en-US" sz="1800">
                <a:latin typeface="Trebuchet MS" charset="0"/>
                <a:cs typeface="Trebuchet MS" charset="0"/>
              </a:rPr>
              <a:pPr eaLnBrk="1" hangingPunct="1"/>
              <a:t>8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4" y="850901"/>
            <a:ext cx="878674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0AAE83"/>
                </a:solidFill>
                <a:latin typeface="Trebuchet MS" charset="0"/>
              </a:rPr>
              <a:t>Site Selection Considerations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28393" y="1881659"/>
            <a:ext cx="5688596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Crosswalks</a:t>
            </a: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Conduct a site visit to review the location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Ensure a clear view of the crossing &amp; places to pull drivers over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Identify construction that may interfere with the flow of traffic or the enforcement action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Look for signs, signals, pavement markings, etc. that need to be corrected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Examine illumination &amp; overhead lights for visibility (vegetation) </a:t>
            </a:r>
          </a:p>
        </p:txBody>
      </p:sp>
    </p:spTree>
    <p:extLst>
      <p:ext uri="{BB962C8B-B14F-4D97-AF65-F5344CB8AC3E}">
        <p14:creationId xmlns:p14="http://schemas.microsoft.com/office/powerpoint/2010/main" val="420339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27F4C1F-C5DC-E749-899D-39854B78352E}" type="slidenum">
              <a:rPr lang="en-US" sz="1800" smtClean="0">
                <a:latin typeface="Trebuchet MS" charset="0"/>
                <a:cs typeface="Trebuchet MS" charset="0"/>
              </a:rPr>
              <a:pPr eaLnBrk="1" hangingPunct="1"/>
              <a:t>9</a:t>
            </a:fld>
            <a:endParaRPr lang="en-US" sz="1800">
              <a:latin typeface="Trebuchet MS" charset="0"/>
              <a:cs typeface="Trebuchet M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07965" y="850901"/>
            <a:ext cx="84867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5500" spc="-150">
                <a:solidFill>
                  <a:srgbClr val="00A0AE"/>
                </a:solidFill>
                <a:latin typeface="Trebuchet MS" charset="0"/>
              </a:rPr>
              <a:t>Outreach to the Media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16490" y="2141743"/>
            <a:ext cx="60275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Distribute the press announcement 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1 week before the event</a:t>
            </a:r>
            <a:endParaRPr lang="en-US" sz="16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marL="1885950" lvl="3" eaLnBrk="1" hangingPunct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TV or radio</a:t>
            </a:r>
          </a:p>
          <a:p>
            <a:pPr marL="1885950" lvl="3" eaLnBrk="1" hangingPunct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Blogs or newsfeeds</a:t>
            </a:r>
          </a:p>
          <a:p>
            <a:pPr marL="1885950" lvl="3" eaLnBrk="1" hangingPunct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Social Media or department website</a:t>
            </a:r>
          </a:p>
          <a:p>
            <a:pPr lvl="0"/>
            <a:endParaRPr lang="en-US" sz="1800" dirty="0">
              <a:solidFill>
                <a:schemeClr val="bg1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0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rtland Bureau of Transportation">
      <a:dk1>
        <a:srgbClr val="4D4D4F"/>
      </a:dk1>
      <a:lt1>
        <a:sysClr val="window" lastClr="FFFFFF"/>
      </a:lt1>
      <a:dk2>
        <a:srgbClr val="FFFFFF"/>
      </a:dk2>
      <a:lt2>
        <a:srgbClr val="EEECE1"/>
      </a:lt2>
      <a:accent1>
        <a:srgbClr val="FCB043"/>
      </a:accent1>
      <a:accent2>
        <a:srgbClr val="F58220"/>
      </a:accent2>
      <a:accent3>
        <a:srgbClr val="FF6667"/>
      </a:accent3>
      <a:accent4>
        <a:srgbClr val="4D4D4F"/>
      </a:accent4>
      <a:accent5>
        <a:srgbClr val="E7E8EA"/>
      </a:accent5>
      <a:accent6>
        <a:srgbClr val="98CBCC"/>
      </a:accent6>
      <a:hlink>
        <a:srgbClr val="00A0AE"/>
      </a:hlink>
      <a:folHlink>
        <a:srgbClr val="66A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5ed82766-825e-4e63-9672-a86d34d1cef0" xsi:nil="true"/>
    <MigrationWizIdDocumentLibraryPermissions xmlns="5ed82766-825e-4e63-9672-a86d34d1cef0" xsi:nil="true"/>
    <MigrationWizId xmlns="5ed82766-825e-4e63-9672-a86d34d1cef0">PSE Pedestrian Safety Enforcement/PS-16 Pedestrian Safety Enforcement/Course material/3-2016 Oregon Impact Pedestrian Safety Enforcement Grant Training.pptx</MigrationWizId>
    <MigrationWizIdPermissions xmlns="5ed82766-825e-4e63-9672-a86d34d1cef0" xsi:nil="true"/>
    <MigrationWizIdSecurityGroups xmlns="5ed82766-825e-4e63-9672-a86d34d1cef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B7B0CF3EA07498E11726E16AB3B95" ma:contentTypeVersion="19" ma:contentTypeDescription="Create a new document." ma:contentTypeScope="" ma:versionID="0dc54f58182c9d2d057ff09918cd4949">
  <xsd:schema xmlns:xsd="http://www.w3.org/2001/XMLSchema" xmlns:xs="http://www.w3.org/2001/XMLSchema" xmlns:p="http://schemas.microsoft.com/office/2006/metadata/properties" xmlns:ns2="5ed82766-825e-4e63-9672-a86d34d1cef0" xmlns:ns3="219dc815-3640-4718-be05-a6718d78b525" targetNamespace="http://schemas.microsoft.com/office/2006/metadata/properties" ma:root="true" ma:fieldsID="7b66153ba85668f7faa7003df0dd9a84" ns2:_="" ns3:_="">
    <xsd:import namespace="5ed82766-825e-4e63-9672-a86d34d1cef0"/>
    <xsd:import namespace="219dc815-3640-4718-be05-a6718d78b525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82766-825e-4e63-9672-a86d34d1cef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dc815-3640-4718-be05-a6718d78b52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B69C82-0CA6-4FA7-855B-164D99BAB435}">
  <ds:schemaRefs>
    <ds:schemaRef ds:uri="219dc815-3640-4718-be05-a6718d78b525"/>
    <ds:schemaRef ds:uri="5ed82766-825e-4e63-9672-a86d34d1cef0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73F57A-E348-4FBA-98D0-6CB7A154D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82766-825e-4e63-9672-a86d34d1cef0"/>
    <ds:schemaRef ds:uri="219dc815-3640-4718-be05-a6718d78b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1E378-E494-4805-B1D7-28476B36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618</Words>
  <Application>Microsoft Macintosh PowerPoint</Application>
  <PresentationFormat>On-screen Show (4:3)</PresentationFormat>
  <Paragraphs>164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Yvonne McNeil</cp:lastModifiedBy>
  <cp:revision>16</cp:revision>
  <dcterms:modified xsi:type="dcterms:W3CDTF">2021-03-11T22:24:26Z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0x0101006A1B7B0CF3EA07498E11726E16AB3B95</vt:lpwstr>
  </property>
</Properties>
</file>